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7" r:id="rId9"/>
    <p:sldId id="278" r:id="rId10"/>
    <p:sldId id="279" r:id="rId11"/>
    <p:sldId id="276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E7DFE-BE81-4B28-8D68-F80496B24706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254C5-AD08-4D1F-82D3-8284C74BD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3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E6B8-8786-47E8-B01F-A90E8B727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24 bits RISC-V style CPU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accent2"/>
                </a:solidFill>
                <a:cs typeface="Times New Roman" panose="02020603050405020304" pitchFamily="18" charset="0"/>
              </a:rPr>
              <a:t>Part 1: Register File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68CE-5717-4527-A1DF-FDF16DB2E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1" dirty="0"/>
              <a:t>Zhiwei Luo &amp; Qingruo Si</a:t>
            </a:r>
          </a:p>
          <a:p>
            <a:pPr algn="ctr"/>
            <a:r>
              <a:rPr lang="en-US" sz="2000" dirty="0"/>
              <a:t>2018.11.28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0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9FB0E9-D351-4B9F-94E1-90BCC004DBAC}"/>
              </a:ext>
            </a:extLst>
          </p:cNvPr>
          <p:cNvSpPr txBox="1">
            <a:spLocks/>
          </p:cNvSpPr>
          <p:nvPr/>
        </p:nvSpPr>
        <p:spPr>
          <a:xfrm>
            <a:off x="497541" y="368519"/>
            <a:ext cx="10058400" cy="7070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ModelSim</a:t>
            </a:r>
            <a:r>
              <a:rPr lang="en-US" dirty="0">
                <a:solidFill>
                  <a:schemeClr val="accent2"/>
                </a:solidFill>
              </a:rPr>
              <a:t> Simulation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EDAC2-2481-4DEE-8F40-AA46BEC2BB36}"/>
              </a:ext>
            </a:extLst>
          </p:cNvPr>
          <p:cNvSpPr txBox="1"/>
          <p:nvPr/>
        </p:nvSpPr>
        <p:spPr>
          <a:xfrm>
            <a:off x="1186561" y="1095070"/>
            <a:ext cx="18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68255-920E-44C4-B9E7-9B81C3DF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80" y="1516793"/>
            <a:ext cx="7983412" cy="49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6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952" y="-306065"/>
            <a:ext cx="10058400" cy="145097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C90B-E41E-4649-A859-80C8340A1F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541" y="1214251"/>
            <a:ext cx="10058400" cy="40227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Register file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32" y="341293"/>
            <a:ext cx="8877123" cy="61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9408" y="1590769"/>
            <a:ext cx="10058400" cy="40227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/>
              <a:t> 24 bits Register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172" y="1167653"/>
            <a:ext cx="1756709" cy="5115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32" y="1167653"/>
            <a:ext cx="5390926" cy="22416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2" y="3563240"/>
            <a:ext cx="5390926" cy="2720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08" y="177053"/>
            <a:ext cx="10845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95378" y="1271213"/>
            <a:ext cx="5135375" cy="4951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637" y="2602583"/>
            <a:ext cx="40879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Layout after adding clock tree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708" y="326322"/>
            <a:ext cx="42897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</a:rPr>
              <a:t>Place and Route</a:t>
            </a:r>
            <a:endParaRPr lang="en-US" sz="4800" dirty="0"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6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94344" y="1079420"/>
            <a:ext cx="5546446" cy="51678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3537" y="1386662"/>
            <a:ext cx="278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Layout after Routing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0" y="302932"/>
            <a:ext cx="10807700" cy="92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18537-CF33-4C13-AD93-F18B1722B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5" t="47029" r="70687" b="33961"/>
          <a:stretch/>
        </p:blipFill>
        <p:spPr>
          <a:xfrm>
            <a:off x="405889" y="3065706"/>
            <a:ext cx="4047354" cy="13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00396" y="1075540"/>
            <a:ext cx="5088310" cy="5086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317" y="2971350"/>
            <a:ext cx="291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delay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62591"/>
            <a:ext cx="10807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0" y="2026947"/>
            <a:ext cx="3733800" cy="3943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7446" y="1496251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489" y="2026947"/>
            <a:ext cx="3505200" cy="1724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525" y="1531866"/>
            <a:ext cx="262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Area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908" y="2070910"/>
            <a:ext cx="3454400" cy="38995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58163" y="156045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914400">
              <a:buFont typeface="Arial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</a:rPr>
              <a:t>Timing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770" y="436201"/>
            <a:ext cx="5194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</a:rPr>
              <a:t>Size &amp; Power Report</a:t>
            </a:r>
            <a:endParaRPr lang="en-US" sz="48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019" y="1253555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863" y="4360583"/>
            <a:ext cx="3365500" cy="149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525" y="3871490"/>
            <a:ext cx="106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914400">
              <a:buFont typeface="Arial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</a:rPr>
              <a:t>Power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68C1B-1E70-443F-984A-49C1E778C25D}"/>
              </a:ext>
            </a:extLst>
          </p:cNvPr>
          <p:cNvSpPr txBox="1"/>
          <p:nvPr/>
        </p:nvSpPr>
        <p:spPr>
          <a:xfrm>
            <a:off x="5754217" y="1545508"/>
            <a:ext cx="110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8780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98E24-C4D6-4027-9DCA-7905402002D3}"/>
              </a:ext>
            </a:extLst>
          </p:cNvPr>
          <p:cNvSpPr txBox="1"/>
          <p:nvPr/>
        </p:nvSpPr>
        <p:spPr>
          <a:xfrm>
            <a:off x="5754217" y="3871490"/>
            <a:ext cx="19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4,196,126.425 </a:t>
            </a:r>
            <a:r>
              <a:rPr lang="en-US" b="1" dirty="0" err="1">
                <a:solidFill>
                  <a:schemeClr val="accent2"/>
                </a:solidFill>
              </a:rPr>
              <a:t>nW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8E075-DFEC-4C1A-BADE-F9A110EE270D}"/>
              </a:ext>
            </a:extLst>
          </p:cNvPr>
          <p:cNvSpPr txBox="1"/>
          <p:nvPr/>
        </p:nvSpPr>
        <p:spPr>
          <a:xfrm>
            <a:off x="9646276" y="1560459"/>
            <a:ext cx="1608278" cy="36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2238 </a:t>
            </a:r>
            <a:r>
              <a:rPr lang="en-US" b="1" dirty="0" err="1">
                <a:solidFill>
                  <a:schemeClr val="accent2"/>
                </a:solidFill>
              </a:rPr>
              <a:t>ps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58C6B15-91CD-4855-AE85-2766FAA92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196147"/>
              </p:ext>
            </p:extLst>
          </p:nvPr>
        </p:nvGraphicFramePr>
        <p:xfrm>
          <a:off x="6553200" y="3581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3200" y="3581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A2DF6F-4E9F-40E8-B6C7-9F6166451715}"/>
              </a:ext>
            </a:extLst>
          </p:cNvPr>
          <p:cNvSpPr txBox="1"/>
          <p:nvPr/>
        </p:nvSpPr>
        <p:spPr>
          <a:xfrm>
            <a:off x="6590268" y="15026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617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0" y="403412"/>
            <a:ext cx="7678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Question?</a:t>
            </a:r>
          </a:p>
          <a:p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30" y="1403395"/>
            <a:ext cx="6960721" cy="49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RISC-V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C90B-E41E-4649-A859-80C8340A1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RISC-V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FF0000"/>
                </a:solidFill>
              </a:rPr>
              <a:t>free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open</a:t>
            </a:r>
            <a:r>
              <a:rPr lang="en-US" sz="2400" dirty="0"/>
              <a:t> Instruction set architecture</a:t>
            </a:r>
          </a:p>
          <a:p>
            <a:r>
              <a:rPr lang="en-US" sz="2400" dirty="0"/>
              <a:t>Enables a new era of processor innovation through open standard collaboration. </a:t>
            </a:r>
          </a:p>
          <a:p>
            <a:r>
              <a:rPr lang="en-US" sz="2400" dirty="0"/>
              <a:t>Born in academia and research, RISC-V ISA delivers a new level of </a:t>
            </a:r>
            <a:r>
              <a:rPr lang="en-US" sz="2400" dirty="0">
                <a:solidFill>
                  <a:srgbClr val="FF0000"/>
                </a:solidFill>
              </a:rPr>
              <a:t>free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extensible</a:t>
            </a:r>
            <a:r>
              <a:rPr lang="en-US" sz="2400" dirty="0"/>
              <a:t> software and hardware freedom on architecture, paving the way for the </a:t>
            </a:r>
            <a:r>
              <a:rPr lang="en-US" sz="2400" dirty="0">
                <a:solidFill>
                  <a:srgbClr val="FF0000"/>
                </a:solidFill>
              </a:rPr>
              <a:t>next 50 years of computing design and innovation</a:t>
            </a:r>
            <a:r>
              <a:rPr lang="en-US" sz="2400" dirty="0"/>
              <a:t>.</a:t>
            </a:r>
          </a:p>
        </p:txBody>
      </p:sp>
      <p:pic>
        <p:nvPicPr>
          <p:cNvPr id="3074" name="Picture 2" descr="RISC-V Foundation">
            <a:extLst>
              <a:ext uri="{FF2B5EF4-FFF2-40B4-BE49-F238E27FC236}">
                <a16:creationId xmlns:a16="http://schemas.microsoft.com/office/drawing/2014/main" id="{1A197692-253F-414B-92F5-E65B5886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848493"/>
            <a:ext cx="2524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370D2-6AA5-4717-BBB6-0E19341E577C}"/>
              </a:ext>
            </a:extLst>
          </p:cNvPr>
          <p:cNvSpPr txBox="1"/>
          <p:nvPr/>
        </p:nvSpPr>
        <p:spPr>
          <a:xfrm>
            <a:off x="270456" y="6439437"/>
            <a:ext cx="4089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cite: https://riscv.org/</a:t>
            </a:r>
          </a:p>
        </p:txBody>
      </p:sp>
    </p:spTree>
    <p:extLst>
      <p:ext uri="{BB962C8B-B14F-4D97-AF65-F5344CB8AC3E}">
        <p14:creationId xmlns:p14="http://schemas.microsoft.com/office/powerpoint/2010/main" val="399196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Systematic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25709FE-DB55-45C6-A0C8-8E4B9A30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4107" y="1940283"/>
            <a:ext cx="6584968" cy="41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41" y="238259"/>
            <a:ext cx="10058400" cy="7199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Customized RISC-V ISA Specification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3B1191D-78A0-4AC7-BED8-64F288176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112316"/>
              </p:ext>
            </p:extLst>
          </p:nvPr>
        </p:nvGraphicFramePr>
        <p:xfrm>
          <a:off x="351241" y="958188"/>
          <a:ext cx="5412055" cy="3619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633535987"/>
                    </a:ext>
                  </a:extLst>
                </a:gridCol>
                <a:gridCol w="2310572">
                  <a:extLst>
                    <a:ext uri="{9D8B030D-6E8A-4147-A177-3AD203B41FA5}">
                      <a16:colId xmlns:a16="http://schemas.microsoft.com/office/drawing/2014/main" val="2092005085"/>
                    </a:ext>
                  </a:extLst>
                </a:gridCol>
                <a:gridCol w="676141">
                  <a:extLst>
                    <a:ext uri="{9D8B030D-6E8A-4147-A177-3AD203B41FA5}">
                      <a16:colId xmlns:a16="http://schemas.microsoft.com/office/drawing/2014/main" val="148318771"/>
                    </a:ext>
                  </a:extLst>
                </a:gridCol>
                <a:gridCol w="882202">
                  <a:extLst>
                    <a:ext uri="{9D8B030D-6E8A-4147-A177-3AD203B41FA5}">
                      <a16:colId xmlns:a16="http://schemas.microsoft.com/office/drawing/2014/main" val="2625079813"/>
                    </a:ext>
                  </a:extLst>
                </a:gridCol>
                <a:gridCol w="920840">
                  <a:extLst>
                    <a:ext uri="{9D8B030D-6E8A-4147-A177-3AD203B41FA5}">
                      <a16:colId xmlns:a16="http://schemas.microsoft.com/office/drawing/2014/main" val="42760656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Inst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Function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TypeCode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Opcode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5220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253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addi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Add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77852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25097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mul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4842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4856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divu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Div unsigned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06683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44181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remu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Rem unsigned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6632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9035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andi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And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7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72321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ori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Or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59444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xor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9958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xori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Xor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87066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Shift left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6214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slli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Shift left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6739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Shift right arithmetic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6911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srai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Shift right arithmetic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0101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657305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8764ED-247C-407E-A604-0669CF1F0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72076"/>
              </p:ext>
            </p:extLst>
          </p:nvPr>
        </p:nvGraphicFramePr>
        <p:xfrm>
          <a:off x="5875741" y="978392"/>
          <a:ext cx="4844603" cy="3619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606265827"/>
                    </a:ext>
                  </a:extLst>
                </a:gridCol>
                <a:gridCol w="2387063">
                  <a:extLst>
                    <a:ext uri="{9D8B030D-6E8A-4147-A177-3AD203B41FA5}">
                      <a16:colId xmlns:a16="http://schemas.microsoft.com/office/drawing/2014/main" val="676736700"/>
                    </a:ext>
                  </a:extLst>
                </a:gridCol>
                <a:gridCol w="775237">
                  <a:extLst>
                    <a:ext uri="{9D8B030D-6E8A-4147-A177-3AD203B41FA5}">
                      <a16:colId xmlns:a16="http://schemas.microsoft.com/office/drawing/2014/main" val="2217912505"/>
                    </a:ext>
                  </a:extLst>
                </a:gridCol>
                <a:gridCol w="435377">
                  <a:extLst>
                    <a:ext uri="{9D8B030D-6E8A-4147-A177-3AD203B41FA5}">
                      <a16:colId xmlns:a16="http://schemas.microsoft.com/office/drawing/2014/main" val="3194277128"/>
                    </a:ext>
                  </a:extLst>
                </a:gridCol>
                <a:gridCol w="624626">
                  <a:extLst>
                    <a:ext uri="{9D8B030D-6E8A-4147-A177-3AD203B41FA5}">
                      <a16:colId xmlns:a16="http://schemas.microsoft.com/office/drawing/2014/main" val="8385086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Shift right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84460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srli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Shift right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6147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Set less than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2911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slti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Set less than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2228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sltiu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Set less than immediate unsigned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6746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Branch if equal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45590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Branch if &gt;=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7428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bgeu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Branch if &gt;= unsigned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1914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Branch if &lt;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84281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bltu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Branch if &lt; unsigned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46556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Branch if !=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6075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Jump and Link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4952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jalr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Jump and Link register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0337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Load byte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61172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Load word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168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lui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Load upper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262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lli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Load lower immediate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0495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Store byte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37451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Store 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409630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45EBE6-45D8-429E-85F4-5EE000FF7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005990"/>
              </p:ext>
            </p:extLst>
          </p:nvPr>
        </p:nvGraphicFramePr>
        <p:xfrm>
          <a:off x="351241" y="4751660"/>
          <a:ext cx="5524500" cy="1143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5030955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55679837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643545955"/>
                    </a:ext>
                  </a:extLst>
                </a:gridCol>
                <a:gridCol w="648660">
                  <a:extLst>
                    <a:ext uri="{9D8B030D-6E8A-4147-A177-3AD203B41FA5}">
                      <a16:colId xmlns:a16="http://schemas.microsoft.com/office/drawing/2014/main" val="153305113"/>
                    </a:ext>
                  </a:extLst>
                </a:gridCol>
                <a:gridCol w="689020">
                  <a:extLst>
                    <a:ext uri="{9D8B030D-6E8A-4147-A177-3AD203B41FA5}">
                      <a16:colId xmlns:a16="http://schemas.microsoft.com/office/drawing/2014/main" val="2656863624"/>
                    </a:ext>
                  </a:extLst>
                </a:gridCol>
                <a:gridCol w="528034">
                  <a:extLst>
                    <a:ext uri="{9D8B030D-6E8A-4147-A177-3AD203B41FA5}">
                      <a16:colId xmlns:a16="http://schemas.microsoft.com/office/drawing/2014/main" val="3583072551"/>
                    </a:ext>
                  </a:extLst>
                </a:gridCol>
                <a:gridCol w="788586">
                  <a:extLst>
                    <a:ext uri="{9D8B030D-6E8A-4147-A177-3AD203B41FA5}">
                      <a16:colId xmlns:a16="http://schemas.microsoft.com/office/drawing/2014/main" val="307220452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R(Register)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Typecode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1932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I(immediate+Reg)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Typecode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1747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S(Reg+Addr)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Typecode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imm</a:t>
                      </a:r>
                      <a:r>
                        <a:rPr lang="en-US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 err="1">
                          <a:effectLst/>
                        </a:rPr>
                        <a:t>addr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33253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SB(Branch)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Typecode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9508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U(big imm)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Typecode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imm(big)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2500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UJ(Jump addr)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Typecode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Opcode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imm</a:t>
                      </a:r>
                      <a:r>
                        <a:rPr lang="en-US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 err="1">
                          <a:effectLst/>
                        </a:rPr>
                        <a:t>addr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71447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45CDFB-43AA-4DD5-95F9-441A615E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78293"/>
              </p:ext>
            </p:extLst>
          </p:nvPr>
        </p:nvGraphicFramePr>
        <p:xfrm>
          <a:off x="6096000" y="4869770"/>
          <a:ext cx="5880100" cy="9067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175025905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85023991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8091399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26596159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78545703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8671448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036682515"/>
                    </a:ext>
                  </a:extLst>
                </a:gridCol>
              </a:tblGrid>
              <a:tr h="1100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Inst Coding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TypeCode(2b)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imm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70963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4b(unused)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37101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47430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S/SB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5132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U/UJ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16b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836579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2A7136D-9B64-4B5C-A090-1D2FF2FF6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9139"/>
              </p:ext>
            </p:extLst>
          </p:nvPr>
        </p:nvGraphicFramePr>
        <p:xfrm>
          <a:off x="10832789" y="3853788"/>
          <a:ext cx="1244600" cy="7239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133178375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933045326"/>
                    </a:ext>
                  </a:extLst>
                </a:gridCol>
              </a:tblGrid>
              <a:tr h="1662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617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4416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S/SB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4314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U/UJ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85202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91CFA9-DFDC-4E1B-8DE6-E38B5E84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54957"/>
              </p:ext>
            </p:extLst>
          </p:nvPr>
        </p:nvGraphicFramePr>
        <p:xfrm>
          <a:off x="10832789" y="3218758"/>
          <a:ext cx="1210435" cy="5486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09712">
                  <a:extLst>
                    <a:ext uri="{9D8B030D-6E8A-4147-A177-3AD203B41FA5}">
                      <a16:colId xmlns:a16="http://schemas.microsoft.com/office/drawing/2014/main" val="3159566702"/>
                    </a:ext>
                  </a:extLst>
                </a:gridCol>
                <a:gridCol w="400723">
                  <a:extLst>
                    <a:ext uri="{9D8B030D-6E8A-4147-A177-3AD203B41FA5}">
                      <a16:colId xmlns:a16="http://schemas.microsoft.com/office/drawing/2014/main" val="41628124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24bit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0849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Half-word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16bit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655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8bit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023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12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Calling Convention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DF2DCF-A798-4665-B621-7FB92012C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705536"/>
              </p:ext>
            </p:extLst>
          </p:nvPr>
        </p:nvGraphicFramePr>
        <p:xfrm>
          <a:off x="1097280" y="1933521"/>
          <a:ext cx="8690665" cy="41986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16674">
                  <a:extLst>
                    <a:ext uri="{9D8B030D-6E8A-4147-A177-3AD203B41FA5}">
                      <a16:colId xmlns:a16="http://schemas.microsoft.com/office/drawing/2014/main" val="2700723259"/>
                    </a:ext>
                  </a:extLst>
                </a:gridCol>
                <a:gridCol w="1925845">
                  <a:extLst>
                    <a:ext uri="{9D8B030D-6E8A-4147-A177-3AD203B41FA5}">
                      <a16:colId xmlns:a16="http://schemas.microsoft.com/office/drawing/2014/main" val="698957423"/>
                    </a:ext>
                  </a:extLst>
                </a:gridCol>
                <a:gridCol w="3303031">
                  <a:extLst>
                    <a:ext uri="{9D8B030D-6E8A-4147-A177-3AD203B41FA5}">
                      <a16:colId xmlns:a16="http://schemas.microsoft.com/office/drawing/2014/main" val="3845073351"/>
                    </a:ext>
                  </a:extLst>
                </a:gridCol>
                <a:gridCol w="1745115">
                  <a:extLst>
                    <a:ext uri="{9D8B030D-6E8A-4147-A177-3AD203B41FA5}">
                      <a16:colId xmlns:a16="http://schemas.microsoft.com/office/drawing/2014/main" val="5297272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Register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ABI 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Description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90358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zero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Hard-wired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13169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Return Addr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1013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Stack Pointer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callee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23960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Frame Pointer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18593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A0/RV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Arg0/Return 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callee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6561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Arg1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22326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Arg2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callee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2390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Arg3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4932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Saved 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851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Saved 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953912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Saved 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7813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Saved 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callee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066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Temporaries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8854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Temporaries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1792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Temporaries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69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Temporaries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3672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6410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7830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13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Register File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A97EC0-C5CA-4F53-B69A-8B56EF408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225"/>
          <a:stretch/>
        </p:blipFill>
        <p:spPr>
          <a:xfrm>
            <a:off x="245302" y="2338511"/>
            <a:ext cx="3929843" cy="3263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BD5CA-2F48-4A8B-A61B-14719888360A}"/>
              </a:ext>
            </a:extLst>
          </p:cNvPr>
          <p:cNvSpPr txBox="1"/>
          <p:nvPr/>
        </p:nvSpPr>
        <p:spPr>
          <a:xfrm>
            <a:off x="5481928" y="1884803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9B73B-F05C-42AD-A789-A2CB3D82B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7232" y="2261735"/>
            <a:ext cx="3554812" cy="32572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6E79A36-E8CD-4A6E-B4E7-0553CC3DB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8144" y="2479183"/>
            <a:ext cx="4094969" cy="2822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84BBE-0FDC-4B67-8776-3B06A9710A29}"/>
              </a:ext>
            </a:extLst>
          </p:cNvPr>
          <p:cNvSpPr txBox="1"/>
          <p:nvPr/>
        </p:nvSpPr>
        <p:spPr>
          <a:xfrm>
            <a:off x="9427159" y="2048946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187477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9FB0E9-D351-4B9F-94E1-90BCC004DBAC}"/>
              </a:ext>
            </a:extLst>
          </p:cNvPr>
          <p:cNvSpPr txBox="1">
            <a:spLocks/>
          </p:cNvSpPr>
          <p:nvPr/>
        </p:nvSpPr>
        <p:spPr>
          <a:xfrm>
            <a:off x="497541" y="368519"/>
            <a:ext cx="10058400" cy="7070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ModelSim</a:t>
            </a:r>
            <a:r>
              <a:rPr lang="en-US" dirty="0">
                <a:solidFill>
                  <a:schemeClr val="accent2"/>
                </a:solidFill>
              </a:rPr>
              <a:t> Simulation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8F3AC-3AFE-40B5-A893-3C4442E9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29" y="1075569"/>
            <a:ext cx="9456333" cy="5315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5DFCA-7E4B-4DEA-A4B9-BF660C1AB799}"/>
              </a:ext>
            </a:extLst>
          </p:cNvPr>
          <p:cNvSpPr txBox="1"/>
          <p:nvPr/>
        </p:nvSpPr>
        <p:spPr>
          <a:xfrm>
            <a:off x="225380" y="3705896"/>
            <a:ext cx="180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R0:</a:t>
            </a:r>
          </a:p>
          <a:p>
            <a:r>
              <a:rPr lang="en-US" dirty="0"/>
              <a:t>Hard-wired zero</a:t>
            </a:r>
          </a:p>
        </p:txBody>
      </p:sp>
    </p:spTree>
    <p:extLst>
      <p:ext uri="{BB962C8B-B14F-4D97-AF65-F5344CB8AC3E}">
        <p14:creationId xmlns:p14="http://schemas.microsoft.com/office/powerpoint/2010/main" val="89253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9FB0E9-D351-4B9F-94E1-90BCC004DBAC}"/>
              </a:ext>
            </a:extLst>
          </p:cNvPr>
          <p:cNvSpPr txBox="1">
            <a:spLocks/>
          </p:cNvSpPr>
          <p:nvPr/>
        </p:nvSpPr>
        <p:spPr>
          <a:xfrm>
            <a:off x="497541" y="368519"/>
            <a:ext cx="10058400" cy="7070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ModelSim</a:t>
            </a:r>
            <a:r>
              <a:rPr lang="en-US" dirty="0">
                <a:solidFill>
                  <a:schemeClr val="accent2"/>
                </a:solidFill>
              </a:rPr>
              <a:t> Simulation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A0983-7B6B-4959-8E38-DA00D7E73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64"/>
          <a:stretch/>
        </p:blipFill>
        <p:spPr>
          <a:xfrm>
            <a:off x="189521" y="1693577"/>
            <a:ext cx="11784606" cy="4522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3CFE5C-EBBF-410C-A426-9FB760D0919F}"/>
              </a:ext>
            </a:extLst>
          </p:cNvPr>
          <p:cNvSpPr txBox="1"/>
          <p:nvPr/>
        </p:nvSpPr>
        <p:spPr>
          <a:xfrm>
            <a:off x="497540" y="1146268"/>
            <a:ext cx="225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68533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9FB0E9-D351-4B9F-94E1-90BCC004DBAC}"/>
              </a:ext>
            </a:extLst>
          </p:cNvPr>
          <p:cNvSpPr txBox="1">
            <a:spLocks/>
          </p:cNvSpPr>
          <p:nvPr/>
        </p:nvSpPr>
        <p:spPr>
          <a:xfrm>
            <a:off x="497541" y="368519"/>
            <a:ext cx="10058400" cy="7070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ModelSim</a:t>
            </a:r>
            <a:r>
              <a:rPr lang="en-US" dirty="0">
                <a:solidFill>
                  <a:schemeClr val="accent2"/>
                </a:solidFill>
              </a:rPr>
              <a:t> Simulation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4FEDE-E502-4927-BB65-3070FF7CE2DE}"/>
              </a:ext>
            </a:extLst>
          </p:cNvPr>
          <p:cNvSpPr txBox="1"/>
          <p:nvPr/>
        </p:nvSpPr>
        <p:spPr>
          <a:xfrm>
            <a:off x="497541" y="1075569"/>
            <a:ext cx="18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6508E-A827-406A-8DB4-94046F8C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0" y="1499286"/>
            <a:ext cx="9607639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74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255</TotalTime>
  <Words>595</Words>
  <Application>Microsoft Office PowerPoint</Application>
  <PresentationFormat>Widescreen</PresentationFormat>
  <Paragraphs>385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Retrospect</vt:lpstr>
      <vt:lpstr>MathType 7.0 Equation</vt:lpstr>
      <vt:lpstr>Candy  24 bits RISC-V style CPU Part 1: Register File</vt:lpstr>
      <vt:lpstr>RISC-V</vt:lpstr>
      <vt:lpstr>Systematic Overview</vt:lpstr>
      <vt:lpstr>Customized RISC-V ISA Specification</vt:lpstr>
      <vt:lpstr>Calling Convention</vt:lpstr>
      <vt:lpstr>Register File</vt:lpstr>
      <vt:lpstr>PowerPoint Presentation</vt:lpstr>
      <vt:lpstr>PowerPoint Presentation</vt:lpstr>
      <vt:lpstr>PowerPoint Presentation</vt:lpstr>
      <vt:lpstr>PowerPoint Presentation</vt:lpstr>
      <vt:lpstr>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 24 bit RISC-V style CPU</dc:title>
  <dc:creator>Luo Cathy</dc:creator>
  <cp:lastModifiedBy>Luo Cathy</cp:lastModifiedBy>
  <cp:revision>24</cp:revision>
  <dcterms:created xsi:type="dcterms:W3CDTF">2018-11-27T22:26:17Z</dcterms:created>
  <dcterms:modified xsi:type="dcterms:W3CDTF">2018-11-28T20:55:03Z</dcterms:modified>
</cp:coreProperties>
</file>